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C24F3-F27F-48AE-9CDC-CD675A7C1204}" type="doc">
      <dgm:prSet loTypeId="urn:microsoft.com/office/officeart/2005/8/layout/b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07C8E6A-4FEC-4CCB-9DB2-810A7C6E64FA}">
      <dgm:prSet phldrT="[Text]" custT="1"/>
      <dgm:spPr/>
      <dgm:t>
        <a:bodyPr/>
        <a:lstStyle/>
        <a:p>
          <a:r>
            <a:rPr lang="en-NZ" sz="2200" dirty="0"/>
            <a:t>Load Data</a:t>
          </a:r>
          <a:endParaRPr lang="en-US" sz="2200" dirty="0"/>
        </a:p>
      </dgm:t>
    </dgm:pt>
    <dgm:pt modelId="{8A170891-CF86-4EDE-A135-E60EE038275B}" type="parTrans" cxnId="{9FF48DE8-3DB0-467B-94F8-B57390592FAB}">
      <dgm:prSet/>
      <dgm:spPr/>
      <dgm:t>
        <a:bodyPr/>
        <a:lstStyle/>
        <a:p>
          <a:endParaRPr lang="en-US"/>
        </a:p>
      </dgm:t>
    </dgm:pt>
    <dgm:pt modelId="{89C194E9-4EED-42F2-935C-BADC3ADEA99F}" type="sibTrans" cxnId="{9FF48DE8-3DB0-467B-94F8-B57390592FAB}">
      <dgm:prSet/>
      <dgm:spPr/>
      <dgm:t>
        <a:bodyPr/>
        <a:lstStyle/>
        <a:p>
          <a:endParaRPr lang="en-US"/>
        </a:p>
      </dgm:t>
    </dgm:pt>
    <dgm:pt modelId="{8417C758-B5A9-4EB2-8B76-B69C8B6348CA}">
      <dgm:prSet phldrT="[Text]" custT="1"/>
      <dgm:spPr/>
      <dgm:t>
        <a:bodyPr/>
        <a:lstStyle/>
        <a:p>
          <a:r>
            <a:rPr lang="en-NZ" sz="2200" dirty="0"/>
            <a:t>Explore Data</a:t>
          </a:r>
          <a:endParaRPr lang="en-US" sz="2200" dirty="0"/>
        </a:p>
      </dgm:t>
    </dgm:pt>
    <dgm:pt modelId="{2BE75648-F587-4C62-B004-177527C51468}" type="parTrans" cxnId="{4AB10782-E10A-46AF-8223-CADB31A8A165}">
      <dgm:prSet/>
      <dgm:spPr/>
      <dgm:t>
        <a:bodyPr/>
        <a:lstStyle/>
        <a:p>
          <a:endParaRPr lang="en-US"/>
        </a:p>
      </dgm:t>
    </dgm:pt>
    <dgm:pt modelId="{AC03DF6F-E6A7-46F8-A2AA-276F4D2BBA5F}" type="sibTrans" cxnId="{4AB10782-E10A-46AF-8223-CADB31A8A165}">
      <dgm:prSet/>
      <dgm:spPr/>
      <dgm:t>
        <a:bodyPr/>
        <a:lstStyle/>
        <a:p>
          <a:endParaRPr lang="en-US"/>
        </a:p>
      </dgm:t>
    </dgm:pt>
    <dgm:pt modelId="{586968B8-7B8E-4B99-A9B6-CAA0D660F7C4}">
      <dgm:prSet phldrT="[Text]" custT="1"/>
      <dgm:spPr/>
      <dgm:t>
        <a:bodyPr/>
        <a:lstStyle/>
        <a:p>
          <a:r>
            <a:rPr lang="en-NZ" sz="2200" dirty="0"/>
            <a:t>Visualize Data</a:t>
          </a:r>
          <a:endParaRPr lang="en-US" sz="2200" dirty="0"/>
        </a:p>
      </dgm:t>
    </dgm:pt>
    <dgm:pt modelId="{5395250E-724F-45BF-9E59-6A5B82195CB4}" type="parTrans" cxnId="{3A312801-59D1-417C-B0AC-5F40B0338B8E}">
      <dgm:prSet/>
      <dgm:spPr/>
      <dgm:t>
        <a:bodyPr/>
        <a:lstStyle/>
        <a:p>
          <a:endParaRPr lang="en-US"/>
        </a:p>
      </dgm:t>
    </dgm:pt>
    <dgm:pt modelId="{ACD7E0F9-2367-4976-ABA8-EEFB45783E1B}" type="sibTrans" cxnId="{3A312801-59D1-417C-B0AC-5F40B0338B8E}">
      <dgm:prSet/>
      <dgm:spPr/>
      <dgm:t>
        <a:bodyPr/>
        <a:lstStyle/>
        <a:p>
          <a:endParaRPr lang="en-US"/>
        </a:p>
      </dgm:t>
    </dgm:pt>
    <dgm:pt modelId="{4F38D0C0-3734-45CE-9B14-470F5B92F405}">
      <dgm:prSet phldrT="[Text]" custT="1"/>
      <dgm:spPr/>
      <dgm:t>
        <a:bodyPr/>
        <a:lstStyle/>
        <a:p>
          <a:r>
            <a:rPr lang="en-US" sz="2200" dirty="0"/>
            <a:t>Hyperparameter Tuning </a:t>
          </a:r>
          <a:r>
            <a:rPr lang="en-NZ" sz="2200" dirty="0"/>
            <a:t> </a:t>
          </a:r>
          <a:endParaRPr lang="en-US" sz="2200" dirty="0"/>
        </a:p>
      </dgm:t>
    </dgm:pt>
    <dgm:pt modelId="{304E0FFB-6992-4EEF-B653-2594332D8720}" type="parTrans" cxnId="{0E6B8356-4BE6-45AC-AF58-2DCFB9408D2C}">
      <dgm:prSet/>
      <dgm:spPr/>
      <dgm:t>
        <a:bodyPr/>
        <a:lstStyle/>
        <a:p>
          <a:endParaRPr lang="en-US"/>
        </a:p>
      </dgm:t>
    </dgm:pt>
    <dgm:pt modelId="{A2A45CEB-AD83-465C-BFA6-942E5B774856}" type="sibTrans" cxnId="{0E6B8356-4BE6-45AC-AF58-2DCFB9408D2C}">
      <dgm:prSet/>
      <dgm:spPr/>
      <dgm:t>
        <a:bodyPr/>
        <a:lstStyle/>
        <a:p>
          <a:endParaRPr lang="en-US"/>
        </a:p>
      </dgm:t>
    </dgm:pt>
    <dgm:pt modelId="{77020054-E208-4095-8247-4F9C4F2ECBA2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NZ" sz="2200" b="0" dirty="0"/>
            <a:t>Running Multiple Models to Find the Top 3 Algorithm</a:t>
          </a:r>
          <a:endParaRPr lang="en-US" sz="2200" b="0" dirty="0"/>
        </a:p>
      </dgm:t>
    </dgm:pt>
    <dgm:pt modelId="{6FD73857-B2B5-4101-ADEB-106BB41EA998}" type="parTrans" cxnId="{BA4E2363-2E62-4AA5-8E3A-37CCC109A153}">
      <dgm:prSet/>
      <dgm:spPr/>
      <dgm:t>
        <a:bodyPr/>
        <a:lstStyle/>
        <a:p>
          <a:endParaRPr lang="en-US"/>
        </a:p>
      </dgm:t>
    </dgm:pt>
    <dgm:pt modelId="{6039A73A-4646-4D75-B1E0-6FEF7646183C}" type="sibTrans" cxnId="{BA4E2363-2E62-4AA5-8E3A-37CCC109A153}">
      <dgm:prSet/>
      <dgm:spPr/>
      <dgm:t>
        <a:bodyPr/>
        <a:lstStyle/>
        <a:p>
          <a:endParaRPr lang="en-US"/>
        </a:p>
      </dgm:t>
    </dgm:pt>
    <dgm:pt modelId="{E533D14C-43D5-4523-A9BC-51472F3DB8D8}">
      <dgm:prSet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200" b="0" dirty="0"/>
            <a:t>Performance Testing the Top 3 Algorithm</a:t>
          </a:r>
        </a:p>
      </dgm:t>
    </dgm:pt>
    <dgm:pt modelId="{D10C3EE8-1848-487E-ADFD-145CED841FC9}" type="parTrans" cxnId="{BF21DD4B-3AAD-4407-82BB-57147700CF9A}">
      <dgm:prSet/>
      <dgm:spPr/>
      <dgm:t>
        <a:bodyPr/>
        <a:lstStyle/>
        <a:p>
          <a:endParaRPr lang="en-US"/>
        </a:p>
      </dgm:t>
    </dgm:pt>
    <dgm:pt modelId="{32458A00-7889-4DEA-90F5-459A222DCAF7}" type="sibTrans" cxnId="{BF21DD4B-3AAD-4407-82BB-57147700CF9A}">
      <dgm:prSet/>
      <dgm:spPr/>
      <dgm:t>
        <a:bodyPr/>
        <a:lstStyle/>
        <a:p>
          <a:endParaRPr lang="en-US"/>
        </a:p>
      </dgm:t>
    </dgm:pt>
    <dgm:pt modelId="{F4627736-6190-417F-A687-E24B4741449C}" type="pres">
      <dgm:prSet presAssocID="{02EC24F3-F27F-48AE-9CDC-CD675A7C1204}" presName="Name0" presStyleCnt="0">
        <dgm:presLayoutVars>
          <dgm:dir/>
          <dgm:resizeHandles val="exact"/>
        </dgm:presLayoutVars>
      </dgm:prSet>
      <dgm:spPr/>
    </dgm:pt>
    <dgm:pt modelId="{A3CCBFE8-DF4F-491A-B596-33217A711BAF}" type="pres">
      <dgm:prSet presAssocID="{907C8E6A-4FEC-4CCB-9DB2-810A7C6E64FA}" presName="node" presStyleLbl="node1" presStyleIdx="0" presStyleCnt="6">
        <dgm:presLayoutVars>
          <dgm:bulletEnabled val="1"/>
        </dgm:presLayoutVars>
      </dgm:prSet>
      <dgm:spPr/>
    </dgm:pt>
    <dgm:pt modelId="{1280C3B5-4E47-4F36-B9AC-D1A279520F45}" type="pres">
      <dgm:prSet presAssocID="{89C194E9-4EED-42F2-935C-BADC3ADEA99F}" presName="sibTrans" presStyleLbl="sibTrans1D1" presStyleIdx="0" presStyleCnt="5"/>
      <dgm:spPr/>
    </dgm:pt>
    <dgm:pt modelId="{A9A1B18B-13C8-4205-9401-AE6A3D2319CF}" type="pres">
      <dgm:prSet presAssocID="{89C194E9-4EED-42F2-935C-BADC3ADEA99F}" presName="connectorText" presStyleLbl="sibTrans1D1" presStyleIdx="0" presStyleCnt="5"/>
      <dgm:spPr/>
    </dgm:pt>
    <dgm:pt modelId="{4F385E0F-891B-4487-B793-6E3B9CA128DF}" type="pres">
      <dgm:prSet presAssocID="{8417C758-B5A9-4EB2-8B76-B69C8B6348CA}" presName="node" presStyleLbl="node1" presStyleIdx="1" presStyleCnt="6">
        <dgm:presLayoutVars>
          <dgm:bulletEnabled val="1"/>
        </dgm:presLayoutVars>
      </dgm:prSet>
      <dgm:spPr/>
    </dgm:pt>
    <dgm:pt modelId="{EFDAC57A-AD76-433D-AA3C-B6D6F790ED01}" type="pres">
      <dgm:prSet presAssocID="{AC03DF6F-E6A7-46F8-A2AA-276F4D2BBA5F}" presName="sibTrans" presStyleLbl="sibTrans1D1" presStyleIdx="1" presStyleCnt="5"/>
      <dgm:spPr/>
    </dgm:pt>
    <dgm:pt modelId="{4E1C5DD5-EF28-43D9-8AEE-C9E1D43CD936}" type="pres">
      <dgm:prSet presAssocID="{AC03DF6F-E6A7-46F8-A2AA-276F4D2BBA5F}" presName="connectorText" presStyleLbl="sibTrans1D1" presStyleIdx="1" presStyleCnt="5"/>
      <dgm:spPr/>
    </dgm:pt>
    <dgm:pt modelId="{8CCEE7EE-F53A-4C56-A367-7438A9494A3B}" type="pres">
      <dgm:prSet presAssocID="{586968B8-7B8E-4B99-A9B6-CAA0D660F7C4}" presName="node" presStyleLbl="node1" presStyleIdx="2" presStyleCnt="6">
        <dgm:presLayoutVars>
          <dgm:bulletEnabled val="1"/>
        </dgm:presLayoutVars>
      </dgm:prSet>
      <dgm:spPr/>
    </dgm:pt>
    <dgm:pt modelId="{F9D34296-F8C1-46A5-868B-7242BD589836}" type="pres">
      <dgm:prSet presAssocID="{ACD7E0F9-2367-4976-ABA8-EEFB45783E1B}" presName="sibTrans" presStyleLbl="sibTrans1D1" presStyleIdx="2" presStyleCnt="5"/>
      <dgm:spPr/>
    </dgm:pt>
    <dgm:pt modelId="{9E7DEE07-0741-4195-AAFB-F60D1F1BF83F}" type="pres">
      <dgm:prSet presAssocID="{ACD7E0F9-2367-4976-ABA8-EEFB45783E1B}" presName="connectorText" presStyleLbl="sibTrans1D1" presStyleIdx="2" presStyleCnt="5"/>
      <dgm:spPr/>
    </dgm:pt>
    <dgm:pt modelId="{48937C21-8EB3-44DC-991F-2B58EF87ADA5}" type="pres">
      <dgm:prSet presAssocID="{4F38D0C0-3734-45CE-9B14-470F5B92F405}" presName="node" presStyleLbl="node1" presStyleIdx="3" presStyleCnt="6">
        <dgm:presLayoutVars>
          <dgm:bulletEnabled val="1"/>
        </dgm:presLayoutVars>
      </dgm:prSet>
      <dgm:spPr/>
    </dgm:pt>
    <dgm:pt modelId="{B9FD9BCC-D750-446E-8541-5094AF5F199F}" type="pres">
      <dgm:prSet presAssocID="{A2A45CEB-AD83-465C-BFA6-942E5B774856}" presName="sibTrans" presStyleLbl="sibTrans1D1" presStyleIdx="3" presStyleCnt="5"/>
      <dgm:spPr/>
    </dgm:pt>
    <dgm:pt modelId="{4ADC7404-C5D1-407F-A853-E416F1C00537}" type="pres">
      <dgm:prSet presAssocID="{A2A45CEB-AD83-465C-BFA6-942E5B774856}" presName="connectorText" presStyleLbl="sibTrans1D1" presStyleIdx="3" presStyleCnt="5"/>
      <dgm:spPr/>
    </dgm:pt>
    <dgm:pt modelId="{09FE93B1-92C2-4C44-8ED4-152D68D1F13C}" type="pres">
      <dgm:prSet presAssocID="{77020054-E208-4095-8247-4F9C4F2ECBA2}" presName="node" presStyleLbl="node1" presStyleIdx="4" presStyleCnt="6">
        <dgm:presLayoutVars>
          <dgm:bulletEnabled val="1"/>
        </dgm:presLayoutVars>
      </dgm:prSet>
      <dgm:spPr/>
    </dgm:pt>
    <dgm:pt modelId="{206EFC8C-EAD4-4E1C-8B10-772F265638A7}" type="pres">
      <dgm:prSet presAssocID="{6039A73A-4646-4D75-B1E0-6FEF7646183C}" presName="sibTrans" presStyleLbl="sibTrans1D1" presStyleIdx="4" presStyleCnt="5"/>
      <dgm:spPr/>
    </dgm:pt>
    <dgm:pt modelId="{84620CBF-3B86-4CF4-A9E9-87C0E7AF41CF}" type="pres">
      <dgm:prSet presAssocID="{6039A73A-4646-4D75-B1E0-6FEF7646183C}" presName="connectorText" presStyleLbl="sibTrans1D1" presStyleIdx="4" presStyleCnt="5"/>
      <dgm:spPr/>
    </dgm:pt>
    <dgm:pt modelId="{350C15AA-39CB-4F0F-B313-A535E86FF225}" type="pres">
      <dgm:prSet presAssocID="{E533D14C-43D5-4523-A9BC-51472F3DB8D8}" presName="node" presStyleLbl="node1" presStyleIdx="5" presStyleCnt="6">
        <dgm:presLayoutVars>
          <dgm:bulletEnabled val="1"/>
        </dgm:presLayoutVars>
      </dgm:prSet>
      <dgm:spPr/>
    </dgm:pt>
  </dgm:ptLst>
  <dgm:cxnLst>
    <dgm:cxn modelId="{3A312801-59D1-417C-B0AC-5F40B0338B8E}" srcId="{02EC24F3-F27F-48AE-9CDC-CD675A7C1204}" destId="{586968B8-7B8E-4B99-A9B6-CAA0D660F7C4}" srcOrd="2" destOrd="0" parTransId="{5395250E-724F-45BF-9E59-6A5B82195CB4}" sibTransId="{ACD7E0F9-2367-4976-ABA8-EEFB45783E1B}"/>
    <dgm:cxn modelId="{3314D707-4857-4AB5-924D-373FB1EAFFA7}" type="presOf" srcId="{6039A73A-4646-4D75-B1E0-6FEF7646183C}" destId="{206EFC8C-EAD4-4E1C-8B10-772F265638A7}" srcOrd="0" destOrd="0" presId="urn:microsoft.com/office/officeart/2005/8/layout/bProcess3"/>
    <dgm:cxn modelId="{35E94F0B-C78F-4DDB-9535-7C5C0AF0BB6C}" type="presOf" srcId="{77020054-E208-4095-8247-4F9C4F2ECBA2}" destId="{09FE93B1-92C2-4C44-8ED4-152D68D1F13C}" srcOrd="0" destOrd="0" presId="urn:microsoft.com/office/officeart/2005/8/layout/bProcess3"/>
    <dgm:cxn modelId="{B6E7660D-3B81-441D-8454-8C859398D168}" type="presOf" srcId="{8417C758-B5A9-4EB2-8B76-B69C8B6348CA}" destId="{4F385E0F-891B-4487-B793-6E3B9CA128DF}" srcOrd="0" destOrd="0" presId="urn:microsoft.com/office/officeart/2005/8/layout/bProcess3"/>
    <dgm:cxn modelId="{D6658230-664E-4A63-8600-19043F4344CF}" type="presOf" srcId="{6039A73A-4646-4D75-B1E0-6FEF7646183C}" destId="{84620CBF-3B86-4CF4-A9E9-87C0E7AF41CF}" srcOrd="1" destOrd="0" presId="urn:microsoft.com/office/officeart/2005/8/layout/bProcess3"/>
    <dgm:cxn modelId="{66B5F434-2AAA-47A2-AEC2-3647E347ED45}" type="presOf" srcId="{89C194E9-4EED-42F2-935C-BADC3ADEA99F}" destId="{A9A1B18B-13C8-4205-9401-AE6A3D2319CF}" srcOrd="1" destOrd="0" presId="urn:microsoft.com/office/officeart/2005/8/layout/bProcess3"/>
    <dgm:cxn modelId="{D40A493F-1949-4467-9288-0DB074D7EF83}" type="presOf" srcId="{A2A45CEB-AD83-465C-BFA6-942E5B774856}" destId="{4ADC7404-C5D1-407F-A853-E416F1C00537}" srcOrd="1" destOrd="0" presId="urn:microsoft.com/office/officeart/2005/8/layout/bProcess3"/>
    <dgm:cxn modelId="{C586555F-D9BF-43AE-AB8D-3FDBC950789C}" type="presOf" srcId="{ACD7E0F9-2367-4976-ABA8-EEFB45783E1B}" destId="{9E7DEE07-0741-4195-AAFB-F60D1F1BF83F}" srcOrd="1" destOrd="0" presId="urn:microsoft.com/office/officeart/2005/8/layout/bProcess3"/>
    <dgm:cxn modelId="{BA4E2363-2E62-4AA5-8E3A-37CCC109A153}" srcId="{02EC24F3-F27F-48AE-9CDC-CD675A7C1204}" destId="{77020054-E208-4095-8247-4F9C4F2ECBA2}" srcOrd="4" destOrd="0" parTransId="{6FD73857-B2B5-4101-ADEB-106BB41EA998}" sibTransId="{6039A73A-4646-4D75-B1E0-6FEF7646183C}"/>
    <dgm:cxn modelId="{BF21DD4B-3AAD-4407-82BB-57147700CF9A}" srcId="{02EC24F3-F27F-48AE-9CDC-CD675A7C1204}" destId="{E533D14C-43D5-4523-A9BC-51472F3DB8D8}" srcOrd="5" destOrd="0" parTransId="{D10C3EE8-1848-487E-ADFD-145CED841FC9}" sibTransId="{32458A00-7889-4DEA-90F5-459A222DCAF7}"/>
    <dgm:cxn modelId="{CFF58C6C-99B6-4E2A-A4B4-3EF7B9D07105}" type="presOf" srcId="{AC03DF6F-E6A7-46F8-A2AA-276F4D2BBA5F}" destId="{4E1C5DD5-EF28-43D9-8AEE-C9E1D43CD936}" srcOrd="1" destOrd="0" presId="urn:microsoft.com/office/officeart/2005/8/layout/bProcess3"/>
    <dgm:cxn modelId="{D47C1E50-1937-4AFF-8634-76140DFED1F6}" type="presOf" srcId="{AC03DF6F-E6A7-46F8-A2AA-276F4D2BBA5F}" destId="{EFDAC57A-AD76-433D-AA3C-B6D6F790ED01}" srcOrd="0" destOrd="0" presId="urn:microsoft.com/office/officeart/2005/8/layout/bProcess3"/>
    <dgm:cxn modelId="{2D262955-F9D4-4380-A410-C2EEABEE9F4C}" type="presOf" srcId="{A2A45CEB-AD83-465C-BFA6-942E5B774856}" destId="{B9FD9BCC-D750-446E-8541-5094AF5F199F}" srcOrd="0" destOrd="0" presId="urn:microsoft.com/office/officeart/2005/8/layout/bProcess3"/>
    <dgm:cxn modelId="{0E6B8356-4BE6-45AC-AF58-2DCFB9408D2C}" srcId="{02EC24F3-F27F-48AE-9CDC-CD675A7C1204}" destId="{4F38D0C0-3734-45CE-9B14-470F5B92F405}" srcOrd="3" destOrd="0" parTransId="{304E0FFB-6992-4EEF-B653-2594332D8720}" sibTransId="{A2A45CEB-AD83-465C-BFA6-942E5B774856}"/>
    <dgm:cxn modelId="{F731F257-582A-4E23-95BF-3C240A411EED}" type="presOf" srcId="{02EC24F3-F27F-48AE-9CDC-CD675A7C1204}" destId="{F4627736-6190-417F-A687-E24B4741449C}" srcOrd="0" destOrd="0" presId="urn:microsoft.com/office/officeart/2005/8/layout/bProcess3"/>
    <dgm:cxn modelId="{4AB10782-E10A-46AF-8223-CADB31A8A165}" srcId="{02EC24F3-F27F-48AE-9CDC-CD675A7C1204}" destId="{8417C758-B5A9-4EB2-8B76-B69C8B6348CA}" srcOrd="1" destOrd="0" parTransId="{2BE75648-F587-4C62-B004-177527C51468}" sibTransId="{AC03DF6F-E6A7-46F8-A2AA-276F4D2BBA5F}"/>
    <dgm:cxn modelId="{AC931298-5219-4A6F-9391-0604713D7BA6}" type="presOf" srcId="{89C194E9-4EED-42F2-935C-BADC3ADEA99F}" destId="{1280C3B5-4E47-4F36-B9AC-D1A279520F45}" srcOrd="0" destOrd="0" presId="urn:microsoft.com/office/officeart/2005/8/layout/bProcess3"/>
    <dgm:cxn modelId="{A0B620A6-B143-4170-B52B-0A6456E89B67}" type="presOf" srcId="{E533D14C-43D5-4523-A9BC-51472F3DB8D8}" destId="{350C15AA-39CB-4F0F-B313-A535E86FF225}" srcOrd="0" destOrd="0" presId="urn:microsoft.com/office/officeart/2005/8/layout/bProcess3"/>
    <dgm:cxn modelId="{C8AD16BF-0A85-4BC2-94A2-03A0F16554BC}" type="presOf" srcId="{ACD7E0F9-2367-4976-ABA8-EEFB45783E1B}" destId="{F9D34296-F8C1-46A5-868B-7242BD589836}" srcOrd="0" destOrd="0" presId="urn:microsoft.com/office/officeart/2005/8/layout/bProcess3"/>
    <dgm:cxn modelId="{482E92D1-7BF3-45A3-9AA0-F5D6CCC21089}" type="presOf" srcId="{586968B8-7B8E-4B99-A9B6-CAA0D660F7C4}" destId="{8CCEE7EE-F53A-4C56-A367-7438A9494A3B}" srcOrd="0" destOrd="0" presId="urn:microsoft.com/office/officeart/2005/8/layout/bProcess3"/>
    <dgm:cxn modelId="{8FB04CD9-1FC5-4FB5-88D4-272AF3073B04}" type="presOf" srcId="{4F38D0C0-3734-45CE-9B14-470F5B92F405}" destId="{48937C21-8EB3-44DC-991F-2B58EF87ADA5}" srcOrd="0" destOrd="0" presId="urn:microsoft.com/office/officeart/2005/8/layout/bProcess3"/>
    <dgm:cxn modelId="{A17845DA-74F0-48C5-ADCD-5D1AD55DB903}" type="presOf" srcId="{907C8E6A-4FEC-4CCB-9DB2-810A7C6E64FA}" destId="{A3CCBFE8-DF4F-491A-B596-33217A711BAF}" srcOrd="0" destOrd="0" presId="urn:microsoft.com/office/officeart/2005/8/layout/bProcess3"/>
    <dgm:cxn modelId="{9FF48DE8-3DB0-467B-94F8-B57390592FAB}" srcId="{02EC24F3-F27F-48AE-9CDC-CD675A7C1204}" destId="{907C8E6A-4FEC-4CCB-9DB2-810A7C6E64FA}" srcOrd="0" destOrd="0" parTransId="{8A170891-CF86-4EDE-A135-E60EE038275B}" sibTransId="{89C194E9-4EED-42F2-935C-BADC3ADEA99F}"/>
    <dgm:cxn modelId="{F209F929-8E52-4604-AC9E-7851C34BBDA8}" type="presParOf" srcId="{F4627736-6190-417F-A687-E24B4741449C}" destId="{A3CCBFE8-DF4F-491A-B596-33217A711BAF}" srcOrd="0" destOrd="0" presId="urn:microsoft.com/office/officeart/2005/8/layout/bProcess3"/>
    <dgm:cxn modelId="{CD6ED59F-6C93-4728-922D-78EDFFABDCCE}" type="presParOf" srcId="{F4627736-6190-417F-A687-E24B4741449C}" destId="{1280C3B5-4E47-4F36-B9AC-D1A279520F45}" srcOrd="1" destOrd="0" presId="urn:microsoft.com/office/officeart/2005/8/layout/bProcess3"/>
    <dgm:cxn modelId="{8A6A6EA3-E40D-4D31-B69F-30955A14ABD5}" type="presParOf" srcId="{1280C3B5-4E47-4F36-B9AC-D1A279520F45}" destId="{A9A1B18B-13C8-4205-9401-AE6A3D2319CF}" srcOrd="0" destOrd="0" presId="urn:microsoft.com/office/officeart/2005/8/layout/bProcess3"/>
    <dgm:cxn modelId="{50639C70-681B-436C-B5DB-B71DD6B69544}" type="presParOf" srcId="{F4627736-6190-417F-A687-E24B4741449C}" destId="{4F385E0F-891B-4487-B793-6E3B9CA128DF}" srcOrd="2" destOrd="0" presId="urn:microsoft.com/office/officeart/2005/8/layout/bProcess3"/>
    <dgm:cxn modelId="{71FFF667-F577-42A5-BB86-1E448C09B813}" type="presParOf" srcId="{F4627736-6190-417F-A687-E24B4741449C}" destId="{EFDAC57A-AD76-433D-AA3C-B6D6F790ED01}" srcOrd="3" destOrd="0" presId="urn:microsoft.com/office/officeart/2005/8/layout/bProcess3"/>
    <dgm:cxn modelId="{30A002E3-C367-4F92-B37B-C298A66D5F0D}" type="presParOf" srcId="{EFDAC57A-AD76-433D-AA3C-B6D6F790ED01}" destId="{4E1C5DD5-EF28-43D9-8AEE-C9E1D43CD936}" srcOrd="0" destOrd="0" presId="urn:microsoft.com/office/officeart/2005/8/layout/bProcess3"/>
    <dgm:cxn modelId="{4B03D0D7-8983-4B4E-AF28-41A37855F3AF}" type="presParOf" srcId="{F4627736-6190-417F-A687-E24B4741449C}" destId="{8CCEE7EE-F53A-4C56-A367-7438A9494A3B}" srcOrd="4" destOrd="0" presId="urn:microsoft.com/office/officeart/2005/8/layout/bProcess3"/>
    <dgm:cxn modelId="{9C7DF800-E3EE-4534-A5DA-B6E414BEDDA1}" type="presParOf" srcId="{F4627736-6190-417F-A687-E24B4741449C}" destId="{F9D34296-F8C1-46A5-868B-7242BD589836}" srcOrd="5" destOrd="0" presId="urn:microsoft.com/office/officeart/2005/8/layout/bProcess3"/>
    <dgm:cxn modelId="{39582852-1EE7-48C7-974E-2AEAFFBEC889}" type="presParOf" srcId="{F9D34296-F8C1-46A5-868B-7242BD589836}" destId="{9E7DEE07-0741-4195-AAFB-F60D1F1BF83F}" srcOrd="0" destOrd="0" presId="urn:microsoft.com/office/officeart/2005/8/layout/bProcess3"/>
    <dgm:cxn modelId="{A1F61F3E-BC85-4190-8054-06EB440069F3}" type="presParOf" srcId="{F4627736-6190-417F-A687-E24B4741449C}" destId="{48937C21-8EB3-44DC-991F-2B58EF87ADA5}" srcOrd="6" destOrd="0" presId="urn:microsoft.com/office/officeart/2005/8/layout/bProcess3"/>
    <dgm:cxn modelId="{A02FAAF3-9AF1-4238-BAB7-93183BAF83CB}" type="presParOf" srcId="{F4627736-6190-417F-A687-E24B4741449C}" destId="{B9FD9BCC-D750-446E-8541-5094AF5F199F}" srcOrd="7" destOrd="0" presId="urn:microsoft.com/office/officeart/2005/8/layout/bProcess3"/>
    <dgm:cxn modelId="{9B4F128B-3BCB-48BD-BBF6-232AC41D382F}" type="presParOf" srcId="{B9FD9BCC-D750-446E-8541-5094AF5F199F}" destId="{4ADC7404-C5D1-407F-A853-E416F1C00537}" srcOrd="0" destOrd="0" presId="urn:microsoft.com/office/officeart/2005/8/layout/bProcess3"/>
    <dgm:cxn modelId="{2BBDDDA8-EDB4-4252-8386-2B6A20D54F7C}" type="presParOf" srcId="{F4627736-6190-417F-A687-E24B4741449C}" destId="{09FE93B1-92C2-4C44-8ED4-152D68D1F13C}" srcOrd="8" destOrd="0" presId="urn:microsoft.com/office/officeart/2005/8/layout/bProcess3"/>
    <dgm:cxn modelId="{4BA35A84-B448-4FC2-8FF6-74BEC7AF0FB7}" type="presParOf" srcId="{F4627736-6190-417F-A687-E24B4741449C}" destId="{206EFC8C-EAD4-4E1C-8B10-772F265638A7}" srcOrd="9" destOrd="0" presId="urn:microsoft.com/office/officeart/2005/8/layout/bProcess3"/>
    <dgm:cxn modelId="{712D011D-9F32-42AB-93CA-EA045406DD90}" type="presParOf" srcId="{206EFC8C-EAD4-4E1C-8B10-772F265638A7}" destId="{84620CBF-3B86-4CF4-A9E9-87C0E7AF41CF}" srcOrd="0" destOrd="0" presId="urn:microsoft.com/office/officeart/2005/8/layout/bProcess3"/>
    <dgm:cxn modelId="{1F8035E3-96CB-4B69-B0CF-C450E92ACF46}" type="presParOf" srcId="{F4627736-6190-417F-A687-E24B4741449C}" destId="{350C15AA-39CB-4F0F-B313-A535E86FF225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0C3B5-4E47-4F36-B9AC-D1A279520F45}">
      <dsp:nvSpPr>
        <dsp:cNvPr id="0" name=""/>
        <dsp:cNvSpPr/>
      </dsp:nvSpPr>
      <dsp:spPr>
        <a:xfrm>
          <a:off x="2686715" y="792161"/>
          <a:ext cx="5861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6120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4357" y="834798"/>
        <a:ext cx="30836" cy="6167"/>
      </dsp:txXfrm>
    </dsp:sp>
    <dsp:sp modelId="{A3CCBFE8-DF4F-491A-B596-33217A711BAF}">
      <dsp:nvSpPr>
        <dsp:cNvPr id="0" name=""/>
        <dsp:cNvSpPr/>
      </dsp:nvSpPr>
      <dsp:spPr>
        <a:xfrm>
          <a:off x="7123" y="33463"/>
          <a:ext cx="2681392" cy="16088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/>
            <a:t>Load Data</a:t>
          </a:r>
          <a:endParaRPr lang="en-US" sz="2200" kern="1200" dirty="0"/>
        </a:p>
      </dsp:txBody>
      <dsp:txXfrm>
        <a:off x="7123" y="33463"/>
        <a:ext cx="2681392" cy="1608835"/>
      </dsp:txXfrm>
    </dsp:sp>
    <dsp:sp modelId="{EFDAC57A-AD76-433D-AA3C-B6D6F790ED01}">
      <dsp:nvSpPr>
        <dsp:cNvPr id="0" name=""/>
        <dsp:cNvSpPr/>
      </dsp:nvSpPr>
      <dsp:spPr>
        <a:xfrm>
          <a:off x="5984828" y="792161"/>
          <a:ext cx="5861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6120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62470" y="834798"/>
        <a:ext cx="30836" cy="6167"/>
      </dsp:txXfrm>
    </dsp:sp>
    <dsp:sp modelId="{4F385E0F-891B-4487-B793-6E3B9CA128DF}">
      <dsp:nvSpPr>
        <dsp:cNvPr id="0" name=""/>
        <dsp:cNvSpPr/>
      </dsp:nvSpPr>
      <dsp:spPr>
        <a:xfrm>
          <a:off x="3305235" y="33463"/>
          <a:ext cx="2681392" cy="16088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/>
            <a:t>Explore Data</a:t>
          </a:r>
          <a:endParaRPr lang="en-US" sz="2200" kern="1200" dirty="0"/>
        </a:p>
      </dsp:txBody>
      <dsp:txXfrm>
        <a:off x="3305235" y="33463"/>
        <a:ext cx="2681392" cy="1608835"/>
      </dsp:txXfrm>
    </dsp:sp>
    <dsp:sp modelId="{F9D34296-F8C1-46A5-868B-7242BD589836}">
      <dsp:nvSpPr>
        <dsp:cNvPr id="0" name=""/>
        <dsp:cNvSpPr/>
      </dsp:nvSpPr>
      <dsp:spPr>
        <a:xfrm>
          <a:off x="1347819" y="1640499"/>
          <a:ext cx="6596225" cy="586120"/>
        </a:xfrm>
        <a:custGeom>
          <a:avLst/>
          <a:gdLst/>
          <a:ahLst/>
          <a:cxnLst/>
          <a:rect l="0" t="0" r="0" b="0"/>
          <a:pathLst>
            <a:path>
              <a:moveTo>
                <a:pt x="6596225" y="0"/>
              </a:moveTo>
              <a:lnTo>
                <a:pt x="6596225" y="310160"/>
              </a:lnTo>
              <a:lnTo>
                <a:pt x="0" y="310160"/>
              </a:lnTo>
              <a:lnTo>
                <a:pt x="0" y="5861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80307" y="1930475"/>
        <a:ext cx="331249" cy="6167"/>
      </dsp:txXfrm>
    </dsp:sp>
    <dsp:sp modelId="{8CCEE7EE-F53A-4C56-A367-7438A9494A3B}">
      <dsp:nvSpPr>
        <dsp:cNvPr id="0" name=""/>
        <dsp:cNvSpPr/>
      </dsp:nvSpPr>
      <dsp:spPr>
        <a:xfrm>
          <a:off x="6603348" y="33463"/>
          <a:ext cx="2681392" cy="16088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200" kern="1200" dirty="0"/>
            <a:t>Visualize Data</a:t>
          </a:r>
          <a:endParaRPr lang="en-US" sz="2200" kern="1200" dirty="0"/>
        </a:p>
      </dsp:txBody>
      <dsp:txXfrm>
        <a:off x="6603348" y="33463"/>
        <a:ext cx="2681392" cy="1608835"/>
      </dsp:txXfrm>
    </dsp:sp>
    <dsp:sp modelId="{B9FD9BCC-D750-446E-8541-5094AF5F199F}">
      <dsp:nvSpPr>
        <dsp:cNvPr id="0" name=""/>
        <dsp:cNvSpPr/>
      </dsp:nvSpPr>
      <dsp:spPr>
        <a:xfrm>
          <a:off x="2686715" y="3017717"/>
          <a:ext cx="5861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6120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64357" y="3060353"/>
        <a:ext cx="30836" cy="6167"/>
      </dsp:txXfrm>
    </dsp:sp>
    <dsp:sp modelId="{48937C21-8EB3-44DC-991F-2B58EF87ADA5}">
      <dsp:nvSpPr>
        <dsp:cNvPr id="0" name=""/>
        <dsp:cNvSpPr/>
      </dsp:nvSpPr>
      <dsp:spPr>
        <a:xfrm>
          <a:off x="7123" y="2259019"/>
          <a:ext cx="2681392" cy="16088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Hyperparameter Tuning </a:t>
          </a:r>
          <a:r>
            <a:rPr lang="en-NZ" sz="2200" kern="1200" dirty="0"/>
            <a:t> </a:t>
          </a:r>
          <a:endParaRPr lang="en-US" sz="2200" kern="1200" dirty="0"/>
        </a:p>
      </dsp:txBody>
      <dsp:txXfrm>
        <a:off x="7123" y="2259019"/>
        <a:ext cx="2681392" cy="1608835"/>
      </dsp:txXfrm>
    </dsp:sp>
    <dsp:sp modelId="{206EFC8C-EAD4-4E1C-8B10-772F265638A7}">
      <dsp:nvSpPr>
        <dsp:cNvPr id="0" name=""/>
        <dsp:cNvSpPr/>
      </dsp:nvSpPr>
      <dsp:spPr>
        <a:xfrm>
          <a:off x="5984828" y="3017717"/>
          <a:ext cx="5861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6120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262470" y="3060353"/>
        <a:ext cx="30836" cy="6167"/>
      </dsp:txXfrm>
    </dsp:sp>
    <dsp:sp modelId="{09FE93B1-92C2-4C44-8ED4-152D68D1F13C}">
      <dsp:nvSpPr>
        <dsp:cNvPr id="0" name=""/>
        <dsp:cNvSpPr/>
      </dsp:nvSpPr>
      <dsp:spPr>
        <a:xfrm>
          <a:off x="3305235" y="2259019"/>
          <a:ext cx="2681392" cy="160883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NZ" sz="2200" b="0" kern="1200" dirty="0"/>
            <a:t>Running Multiple Models to Find the Top 3 Algorithm</a:t>
          </a:r>
          <a:endParaRPr lang="en-US" sz="2200" b="0" kern="1200" dirty="0"/>
        </a:p>
      </dsp:txBody>
      <dsp:txXfrm>
        <a:off x="3305235" y="2259019"/>
        <a:ext cx="2681392" cy="1608835"/>
      </dsp:txXfrm>
    </dsp:sp>
    <dsp:sp modelId="{350C15AA-39CB-4F0F-B313-A535E86FF225}">
      <dsp:nvSpPr>
        <dsp:cNvPr id="0" name=""/>
        <dsp:cNvSpPr/>
      </dsp:nvSpPr>
      <dsp:spPr>
        <a:xfrm>
          <a:off x="6603348" y="2259019"/>
          <a:ext cx="2681392" cy="16088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200" b="0" kern="1200" dirty="0"/>
            <a:t>Performance Testing the Top 3 Algorithm</a:t>
          </a:r>
        </a:p>
      </dsp:txBody>
      <dsp:txXfrm>
        <a:off x="6603348" y="2259019"/>
        <a:ext cx="2681392" cy="1608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D07F2-13BF-41E4-8517-37921F47A48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45BD9-1948-49B5-AB7A-E12640AEF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3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9/5/2021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B0130-5A29-4F1F-A45C-2B590673D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7201" y="1266681"/>
            <a:ext cx="7987014" cy="1243837"/>
          </a:xfrm>
        </p:spPr>
        <p:txBody>
          <a:bodyPr>
            <a:norm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NZ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SD7502 Intelligent Systems Development</a:t>
            </a:r>
            <a:br>
              <a:rPr lang="en-US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</a:br>
            <a:r>
              <a:rPr lang="en-NZ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Project 1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92DE1-8099-4501-97C7-8E0E72855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0038" y="4008665"/>
            <a:ext cx="2621340" cy="1408339"/>
          </a:xfrm>
        </p:spPr>
        <p:txBody>
          <a:bodyPr>
            <a:norm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NZ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­­­Qiang Zhang</a:t>
            </a:r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NZ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2173138 </a:t>
            </a:r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NZ" b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31 </a:t>
            </a:r>
            <a:r>
              <a:rPr lang="en-NZ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August 2021</a:t>
            </a:r>
            <a:endParaRPr lang="en-US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3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FD4E-C520-4F9D-8A2D-85BC136A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Visualize Letters Data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3332BD-3FE7-45E1-894B-89DAE40E27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8" y="2633244"/>
            <a:ext cx="4925876" cy="97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54343-0AC4-4D53-8C53-9989647327A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438" y="1580050"/>
            <a:ext cx="4640037" cy="4951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5F86D1-B7C5-401E-8FC8-59363430FBF4}"/>
              </a:ext>
            </a:extLst>
          </p:cNvPr>
          <p:cNvSpPr txBox="1"/>
          <p:nvPr/>
        </p:nvSpPr>
        <p:spPr>
          <a:xfrm>
            <a:off x="765238" y="1615169"/>
            <a:ext cx="505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matplotib.pylot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open-source Python library to display Letters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Reshape image data from MATLAB to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pyplot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format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910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F7EC-7EA6-4A5F-855A-43AA430C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Hyperparameter Tuning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5773A-AB0B-47D0-82EC-D1FCBD2B27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88" y="2652629"/>
            <a:ext cx="5731510" cy="1233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686507-F760-4847-92FF-9245BE50C3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988" y="4192412"/>
            <a:ext cx="5731510" cy="1198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587FD-CCC9-4581-AD36-E2CA94F9F2A7}"/>
              </a:ext>
            </a:extLst>
          </p:cNvPr>
          <p:cNvSpPr txBox="1"/>
          <p:nvPr/>
        </p:nvSpPr>
        <p:spPr>
          <a:xfrm>
            <a:off x="2316349" y="2006298"/>
            <a:ext cx="7654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Reload training and testing dataset with 1000 samples each to reduce test time.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6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3E791-E799-4603-A9D2-2E5630F4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Hyperparameter Tuning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444F5-9485-4AC1-B7BE-5442B38FEB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690" y="1555558"/>
            <a:ext cx="2733176" cy="493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5091DF-8C14-4F4F-8012-1DCA1FF3DAE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70" y="1555558"/>
            <a:ext cx="2733176" cy="493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43B39-3984-4E6E-801C-47AD961A8FA3}"/>
              </a:ext>
            </a:extLst>
          </p:cNvPr>
          <p:cNvSpPr txBox="1"/>
          <p:nvPr/>
        </p:nvSpPr>
        <p:spPr>
          <a:xfrm>
            <a:off x="947058" y="1622426"/>
            <a:ext cx="39468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Hyperparameter tuning is used to choose hyperparameter values that produce the best possible predictions.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determine the best value for n in the K-Fold Cross-Validation, try different values of n then compare each estimator’s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determine the best value for k in the </a:t>
            </a:r>
            <a:r>
              <a:rPr lang="en-US" dirty="0" err="1"/>
              <a:t>kNN</a:t>
            </a:r>
            <a:r>
              <a:rPr lang="en-US" dirty="0"/>
              <a:t> algorithm, try different values of k then compare each estimator’s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n=3 and k=1 that produce the best possible predictions.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1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8B8E-0F4D-4E86-837B-540AB5A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Running Multiple Models to Find the Top 3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69049-D609-4AA8-93B7-23422836DB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35" y="2267088"/>
            <a:ext cx="5526798" cy="3129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A1FB6-FA40-42B8-82BC-9686746764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67" y="2267088"/>
            <a:ext cx="5010996" cy="3129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AE37A-0E03-4C74-B317-F8BD18A4696D}"/>
              </a:ext>
            </a:extLst>
          </p:cNvPr>
          <p:cNvSpPr txBox="1"/>
          <p:nvPr/>
        </p:nvSpPr>
        <p:spPr>
          <a:xfrm>
            <a:off x="756467" y="1453243"/>
            <a:ext cx="10679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K-Fold Cross-Validation is performed on six classification algorithms.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Through calculation, the mean accuracy and standard deviation is obtained for each algorithm.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48E15-F45C-4E71-B2DB-EBD8D2EAF9F6}"/>
              </a:ext>
            </a:extLst>
          </p:cNvPr>
          <p:cNvSpPr txBox="1"/>
          <p:nvPr/>
        </p:nvSpPr>
        <p:spPr>
          <a:xfrm>
            <a:off x="1768094" y="5569412"/>
            <a:ext cx="2987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Top 3 Algorithm for Digits Dataset</a:t>
            </a:r>
          </a:p>
          <a:p>
            <a:pPr algn="ctr"/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SVC,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kNN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SGD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5B617-584A-42CF-8C75-438B97810074}"/>
              </a:ext>
            </a:extLst>
          </p:cNvPr>
          <p:cNvSpPr txBox="1"/>
          <p:nvPr/>
        </p:nvSpPr>
        <p:spPr>
          <a:xfrm>
            <a:off x="7178263" y="5569412"/>
            <a:ext cx="3095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Top 3 Algorithm for Letters Dataset</a:t>
            </a:r>
          </a:p>
          <a:p>
            <a:pPr algn="ctr"/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LinearSVC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kNN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SGD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2976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FD39-CACC-47A7-B934-4E50C4233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Performance Testing the Top 3 Algorithm</a:t>
            </a:r>
            <a:br>
              <a:rPr lang="en-US" sz="3200" dirty="0"/>
            </a:br>
            <a:r>
              <a:rPr lang="en-US" sz="3200" dirty="0"/>
              <a:t>Reload All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DD56D-3865-4EB0-A5B1-F8F3BD61AE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85" y="2626775"/>
            <a:ext cx="4933129" cy="2553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1A6A7C-4D5C-4A0B-92BC-54D249E6F20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02" y="2626775"/>
            <a:ext cx="4901383" cy="2582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3090F-C43F-48FA-96CB-19D41FB45CE3}"/>
              </a:ext>
            </a:extLst>
          </p:cNvPr>
          <p:cNvSpPr txBox="1"/>
          <p:nvPr/>
        </p:nvSpPr>
        <p:spPr>
          <a:xfrm>
            <a:off x="2732225" y="2024743"/>
            <a:ext cx="634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Reload all datasets and print data set information for verification.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34838-F375-416D-B8F8-AB111AAEF0D8}"/>
              </a:ext>
            </a:extLst>
          </p:cNvPr>
          <p:cNvSpPr txBox="1"/>
          <p:nvPr/>
        </p:nvSpPr>
        <p:spPr>
          <a:xfrm>
            <a:off x="2787636" y="5272303"/>
            <a:ext cx="1333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Digits Dataset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B0FEB-433B-4BC7-99C5-1C4C02AA2105}"/>
              </a:ext>
            </a:extLst>
          </p:cNvPr>
          <p:cNvSpPr txBox="1"/>
          <p:nvPr/>
        </p:nvSpPr>
        <p:spPr>
          <a:xfrm>
            <a:off x="7963713" y="5208880"/>
            <a:ext cx="144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/>
              <a:t>Letters Dataset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8640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05F1-816A-4F16-85DD-2B6FE394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27958"/>
            <a:ext cx="10353762" cy="970450"/>
          </a:xfrm>
        </p:spPr>
        <p:txBody>
          <a:bodyPr>
            <a:noAutofit/>
          </a:bodyPr>
          <a:lstStyle/>
          <a:p>
            <a:r>
              <a:rPr lang="en-US" sz="3200" dirty="0"/>
              <a:t>Performance Testing the Top 3 Algorithm </a:t>
            </a:r>
            <a:br>
              <a:rPr lang="en-US" sz="3200" dirty="0"/>
            </a:br>
            <a:r>
              <a:rPr lang="en-US" sz="3200" dirty="0"/>
              <a:t>For Digits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07C0F-E43B-43B5-8F33-16C97E11CAC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5" y="1633401"/>
            <a:ext cx="5731510" cy="1615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82290A-BDDE-4F40-BBE9-77916BA0876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5" y="3291341"/>
            <a:ext cx="5731510" cy="1565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701B6-03FF-4C3B-852A-08004586BB4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45" y="4899116"/>
            <a:ext cx="5731510" cy="155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05F1-816A-4F16-85DD-2B6FE394E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27958"/>
            <a:ext cx="10353762" cy="970450"/>
          </a:xfrm>
        </p:spPr>
        <p:txBody>
          <a:bodyPr>
            <a:noAutofit/>
          </a:bodyPr>
          <a:lstStyle/>
          <a:p>
            <a:r>
              <a:rPr lang="en-US" sz="3200" dirty="0"/>
              <a:t>Performance Testing the Top 3 Algorithm </a:t>
            </a:r>
            <a:br>
              <a:rPr lang="en-US" sz="3200" dirty="0"/>
            </a:br>
            <a:r>
              <a:rPr lang="en-US" sz="3200" dirty="0"/>
              <a:t>For Letters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526AFD-87D6-466B-AF31-4A2E0E0045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3" y="1736498"/>
            <a:ext cx="5219791" cy="2223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D1382-22C2-45B8-8448-6C1933FAAE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716" y="4798741"/>
            <a:ext cx="5219791" cy="1471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55DC6-5EA1-4447-83E5-29686D7359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74" y="1736498"/>
            <a:ext cx="5731510" cy="1577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B3F2C-056E-4193-A9C8-C3FF3BA9E1E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774" y="3429000"/>
            <a:ext cx="5731510" cy="1615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0856A6-E111-4165-A368-E73E27DA3D41}"/>
              </a:ext>
            </a:extLst>
          </p:cNvPr>
          <p:cNvSpPr txBox="1"/>
          <p:nvPr/>
        </p:nvSpPr>
        <p:spPr>
          <a:xfrm>
            <a:off x="470715" y="4029075"/>
            <a:ext cx="5321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LinearSVC</a:t>
            </a:r>
            <a:r>
              <a:rPr lang="en-US" sz="1400" dirty="0"/>
              <a:t> classification algorithm makes mistakes in classifying all data sets, because the default number of iterations is 1000 (Scikit learn) and it is not enough to run.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DE547-F840-4FDE-BC03-46ABA5F00424}"/>
              </a:ext>
            </a:extLst>
          </p:cNvPr>
          <p:cNvSpPr txBox="1"/>
          <p:nvPr/>
        </p:nvSpPr>
        <p:spPr>
          <a:xfrm>
            <a:off x="5792560" y="5746953"/>
            <a:ext cx="5321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Modify maximum number to 10000000 performs 26983.6 seconds of operation, but it is left as incomplete.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553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642A-1B33-4110-A4C4-0A106C24F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4068"/>
            <a:ext cx="10353762" cy="970450"/>
          </a:xfrm>
        </p:spPr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8921E8-BA34-4D78-A37F-113380557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66354"/>
              </p:ext>
            </p:extLst>
          </p:nvPr>
        </p:nvGraphicFramePr>
        <p:xfrm>
          <a:off x="1807829" y="2028825"/>
          <a:ext cx="8565694" cy="20439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1511">
                  <a:extLst>
                    <a:ext uri="{9D8B030D-6E8A-4147-A177-3AD203B41FA5}">
                      <a16:colId xmlns:a16="http://schemas.microsoft.com/office/drawing/2014/main" val="100786864"/>
                    </a:ext>
                  </a:extLst>
                </a:gridCol>
                <a:gridCol w="1516644">
                  <a:extLst>
                    <a:ext uri="{9D8B030D-6E8A-4147-A177-3AD203B41FA5}">
                      <a16:colId xmlns:a16="http://schemas.microsoft.com/office/drawing/2014/main" val="481262102"/>
                    </a:ext>
                  </a:extLst>
                </a:gridCol>
                <a:gridCol w="1874342">
                  <a:extLst>
                    <a:ext uri="{9D8B030D-6E8A-4147-A177-3AD203B41FA5}">
                      <a16:colId xmlns:a16="http://schemas.microsoft.com/office/drawing/2014/main" val="2282904469"/>
                    </a:ext>
                  </a:extLst>
                </a:gridCol>
                <a:gridCol w="2069885">
                  <a:extLst>
                    <a:ext uri="{9D8B030D-6E8A-4147-A177-3AD203B41FA5}">
                      <a16:colId xmlns:a16="http://schemas.microsoft.com/office/drawing/2014/main" val="4246672687"/>
                    </a:ext>
                  </a:extLst>
                </a:gridCol>
                <a:gridCol w="1723312">
                  <a:extLst>
                    <a:ext uri="{9D8B030D-6E8A-4147-A177-3AD203B41FA5}">
                      <a16:colId xmlns:a16="http://schemas.microsoft.com/office/drawing/2014/main" val="3801415946"/>
                    </a:ext>
                  </a:extLst>
                </a:gridCol>
              </a:tblGrid>
              <a:tr h="27350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200" dirty="0">
                          <a:effectLst/>
                        </a:rPr>
                        <a:t>Dataset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200">
                          <a:effectLst/>
                        </a:rPr>
                        <a:t>Algorithm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200">
                          <a:effectLst/>
                        </a:rPr>
                        <a:t>Mean Accuracy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200" dirty="0">
                          <a:effectLst/>
                        </a:rPr>
                        <a:t>Standard Deviation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200" dirty="0">
                          <a:effectLst/>
                        </a:rPr>
                        <a:t>Time Consumption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9686989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Digits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SVC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 dirty="0">
                          <a:effectLst/>
                        </a:rPr>
                        <a:t>98.8%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0.03%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6069.88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8638792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Digits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kNN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98.19%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0.04%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1208.48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4913746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Digits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SGD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89.08%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0.2%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2035.03 Seconds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731513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Letters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LinearSVC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N/A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6637779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Letters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kNN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84.91%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0.2%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 dirty="0">
                          <a:effectLst/>
                        </a:rPr>
                        <a:t>390.69 Seconds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1383027"/>
                  </a:ext>
                </a:extLst>
              </a:tr>
              <a:tr h="295082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Letters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SGD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>
                          <a:effectLst/>
                        </a:rPr>
                        <a:t>52.35%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 dirty="0">
                          <a:effectLst/>
                        </a:rPr>
                        <a:t>0.42%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800"/>
                        </a:spcAft>
                      </a:pPr>
                      <a:r>
                        <a:rPr lang="en-NZ" sz="1100" dirty="0">
                          <a:effectLst/>
                        </a:rPr>
                        <a:t>1923.56 Seconds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549485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0357BC-1434-45C0-9086-971688A10522}"/>
              </a:ext>
            </a:extLst>
          </p:cNvPr>
          <p:cNvSpPr txBox="1"/>
          <p:nvPr/>
        </p:nvSpPr>
        <p:spPr>
          <a:xfrm>
            <a:off x="1432551" y="1272274"/>
            <a:ext cx="931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K-Fold Cross-Validation is used for testing, and tune n splits to get the best test results. K is tuned to get the best test results for </a:t>
            </a:r>
            <a:r>
              <a:rPr lang="en-US" dirty="0" err="1"/>
              <a:t>kNN</a:t>
            </a:r>
            <a:r>
              <a:rPr lang="en-US" dirty="0"/>
              <a:t> classification algorithms.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C73A1-F96B-4402-8451-9EC0116E09CE}"/>
              </a:ext>
            </a:extLst>
          </p:cNvPr>
          <p:cNvSpPr txBox="1"/>
          <p:nvPr/>
        </p:nvSpPr>
        <p:spPr>
          <a:xfrm>
            <a:off x="1520575" y="4204257"/>
            <a:ext cx="91401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All test results are displayed from the above table. </a:t>
            </a:r>
            <a:r>
              <a:rPr lang="en-US" sz="1400" dirty="0" err="1"/>
              <a:t>kNN</a:t>
            </a:r>
            <a:r>
              <a:rPr lang="en-US" sz="1400" dirty="0"/>
              <a:t> algorithm takes the fastest time in digital dataset, nearly 1 time fast than SGD algorithm and 5 times faster than SVC algorithm, while the mean accuracy is only 0.61% lower than SVC algorithm and 0.1% for standard deviation.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Due to the failure of the </a:t>
            </a:r>
            <a:r>
              <a:rPr lang="en-US" sz="1400" dirty="0" err="1"/>
              <a:t>linearSVC</a:t>
            </a:r>
            <a:r>
              <a:rPr lang="en-US" sz="1400" dirty="0"/>
              <a:t> algorithm test for letters dataset, </a:t>
            </a:r>
            <a:r>
              <a:rPr lang="en-US" sz="1400" dirty="0" err="1"/>
              <a:t>kNN</a:t>
            </a:r>
            <a:r>
              <a:rPr lang="en-US" sz="1400" dirty="0"/>
              <a:t> algorithm is the fastest. It is 5 times faster than SGD algorithm, 32.56% higher than the SGD algorithm for accuracy, and 0.22% lower for standard deviation.</a:t>
            </a:r>
          </a:p>
          <a:p>
            <a:pPr algn="just"/>
            <a:endParaRPr lang="en-US" sz="1400" dirty="0"/>
          </a:p>
          <a:p>
            <a:pPr algn="just"/>
            <a:r>
              <a:rPr lang="en-NZ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summary, </a:t>
            </a:r>
            <a:r>
              <a:rPr lang="en-NZ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kNeighborsClassifier</a:t>
            </a:r>
            <a:r>
              <a:rPr lang="en-NZ" sz="1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Classification algorithm has the advantages of fast calculation, high mean accuracy and low standard deviation.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0328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8883-388D-44F7-9654-99E6B143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References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32A94-8BBE-426D-9E4F-B49C1A2F7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dirty="0"/>
              <a:t>Scikit learn. </a:t>
            </a:r>
            <a:r>
              <a:rPr lang="en-US" dirty="0" err="1"/>
              <a:t>sklearn.svm.LinearSVC</a:t>
            </a:r>
            <a:r>
              <a:rPr lang="en-US" dirty="0"/>
              <a:t>.                                                                                              	https://scikit-learn.org/stable/modules/generated/sklearn.svm.LinearSVC.html</a:t>
            </a:r>
          </a:p>
          <a:p>
            <a:pPr marL="36900" indent="0">
              <a:buNone/>
            </a:pPr>
            <a:r>
              <a:rPr lang="en-US" dirty="0"/>
              <a:t>The EMNIST Dataset. (2019, March, 28). The EMNIST Dataset.                                           	https://www.nist.gov/itl/products-and-services/emnist-dataset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9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FEAFB-1638-493E-893F-83763567D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NZ" sz="3200" dirty="0"/>
              <a:t>Contents</a:t>
            </a:r>
            <a:r>
              <a:rPr lang="en-NZ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711A-78D9-404E-91DA-B9F56AF2E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EMNIST Dataset</a:t>
            </a:r>
          </a:p>
          <a:p>
            <a:r>
              <a:rPr lang="en-US" dirty="0"/>
              <a:t>Classification Algorithm</a:t>
            </a:r>
          </a:p>
          <a:p>
            <a:r>
              <a:rPr lang="en-US" sz="2000" dirty="0"/>
              <a:t>Multi-Classification of Digits and Letters with the EMNIST Dataset</a:t>
            </a:r>
            <a:r>
              <a:rPr lang="en-US" dirty="0"/>
              <a:t> 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15622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33D3-F852-4742-BC78-302DC862A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The EMNIST Dataset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26B64-55DE-48C8-A7F1-F57969591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42641"/>
            <a:ext cx="10353762" cy="4058751"/>
          </a:xfrm>
        </p:spPr>
        <p:txBody>
          <a:bodyPr/>
          <a:lstStyle/>
          <a:p>
            <a:r>
              <a:rPr lang="en-NZ" dirty="0"/>
              <a:t>What is it?</a:t>
            </a:r>
          </a:p>
          <a:p>
            <a:pPr marL="414000" lvl="1" indent="0"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EMNIST dataset is a standard benchmark for learning, classification, and computer vision system. It is a database of handwritten digits and letter images and labels. The image can be converted from the data set to 28 by 28 pixels picture. </a:t>
            </a:r>
          </a:p>
          <a:p>
            <a:r>
              <a:rPr lang="en-NZ" dirty="0"/>
              <a:t>Formats</a:t>
            </a:r>
          </a:p>
          <a:p>
            <a:pPr lvl="1"/>
            <a:r>
              <a:rPr lang="en-NZ" dirty="0"/>
              <a:t>MATLAB format</a:t>
            </a:r>
          </a:p>
          <a:p>
            <a:pPr lvl="1"/>
            <a:r>
              <a:rPr lang="en-NZ" dirty="0"/>
              <a:t>Binary format</a:t>
            </a:r>
          </a:p>
          <a:p>
            <a:r>
              <a:rPr lang="en-NZ" dirty="0"/>
              <a:t>Dataset Summary</a:t>
            </a:r>
          </a:p>
          <a:p>
            <a:pPr lvl="1"/>
            <a:r>
              <a:rPr lang="en-US" dirty="0"/>
              <a:t>Letters: 145,600 characters. 26 balanced classes (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0 to 9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Digits: 280,000 characters. 10 balanced classes(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a to z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33094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9CCEC-651D-4214-9968-4D1495BD9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73554"/>
            <a:ext cx="10353762" cy="873578"/>
          </a:xfrm>
        </p:spPr>
        <p:txBody>
          <a:bodyPr>
            <a:normAutofit/>
          </a:bodyPr>
          <a:lstStyle/>
          <a:p>
            <a:r>
              <a:rPr lang="en-US" sz="3200" dirty="0"/>
              <a:t>Classification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D6577-A106-4F39-A48F-0B2BA9E1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 Algorithm (</a:t>
            </a:r>
            <a:r>
              <a:rPr lang="en-US" dirty="0" err="1"/>
              <a:t>kNN</a:t>
            </a:r>
            <a:r>
              <a:rPr lang="en-US" dirty="0"/>
              <a:t>)</a:t>
            </a:r>
          </a:p>
          <a:p>
            <a:r>
              <a:rPr lang="en-US" dirty="0"/>
              <a:t>Support Vector Clustering Algorithm (SVC)</a:t>
            </a:r>
          </a:p>
          <a:p>
            <a:r>
              <a:rPr lang="en-US" dirty="0" err="1"/>
              <a:t>GaussianNB</a:t>
            </a:r>
            <a:r>
              <a:rPr lang="en-US" dirty="0"/>
              <a:t> Algorithm</a:t>
            </a:r>
          </a:p>
          <a:p>
            <a:r>
              <a:rPr lang="en-US" dirty="0" err="1"/>
              <a:t>LinearSVC</a:t>
            </a:r>
            <a:r>
              <a:rPr lang="en-US" dirty="0"/>
              <a:t> Algorithm</a:t>
            </a:r>
          </a:p>
          <a:p>
            <a:r>
              <a:rPr lang="en-US" dirty="0" err="1"/>
              <a:t>SGDClassifier</a:t>
            </a:r>
            <a:r>
              <a:rPr lang="en-US" dirty="0"/>
              <a:t> Algorithm </a:t>
            </a:r>
          </a:p>
          <a:p>
            <a:r>
              <a:rPr lang="en-US" dirty="0"/>
              <a:t>Decision Tree Algorithm</a:t>
            </a:r>
          </a:p>
        </p:txBody>
      </p:sp>
    </p:spTree>
    <p:extLst>
      <p:ext uri="{BB962C8B-B14F-4D97-AF65-F5344CB8AC3E}">
        <p14:creationId xmlns:p14="http://schemas.microsoft.com/office/powerpoint/2010/main" val="3837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4664-F242-4297-B672-BDB59C8B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94" y="677636"/>
            <a:ext cx="11209564" cy="959564"/>
          </a:xfrm>
        </p:spPr>
        <p:txBody>
          <a:bodyPr>
            <a:noAutofit/>
          </a:bodyPr>
          <a:lstStyle/>
          <a:p>
            <a:r>
              <a:rPr lang="en-US" sz="3200" dirty="0"/>
              <a:t>Multi-Classification of Digits and Letters with the EMNIST Dataset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618B1D-747C-4CE5-A882-628816C14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597886"/>
              </p:ext>
            </p:extLst>
          </p:nvPr>
        </p:nvGraphicFramePr>
        <p:xfrm>
          <a:off x="1444744" y="2020661"/>
          <a:ext cx="9291864" cy="390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6430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AE880-3B2F-4DD8-ADC1-B4D54E9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Load Digits and Letters Data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DB074-3DAB-40D5-8E7D-77932E6946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078" y="2643785"/>
            <a:ext cx="5740215" cy="92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36CE1-6006-4853-A4D7-26775EEF707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36" y="3775244"/>
            <a:ext cx="5731510" cy="888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A22C-FA2C-4AEF-8ECF-0F0820486072}"/>
              </a:ext>
            </a:extLst>
          </p:cNvPr>
          <p:cNvSpPr txBox="1"/>
          <p:nvPr/>
        </p:nvSpPr>
        <p:spPr>
          <a:xfrm>
            <a:off x="2044256" y="1788752"/>
            <a:ext cx="829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</a:t>
            </a:r>
            <a:r>
              <a:rPr lang="en-NZ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sing SciPy open-source Python library to Load Digits and Letters MATLAB format Data.</a:t>
            </a: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10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D11E-4200-42F4-AEB2-B4B84FC9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Explore Digits Data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65168-0C0A-4F92-A5EB-20FBCEB01B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55321"/>
            <a:ext cx="4101284" cy="417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81C64-E0E6-471E-9B90-F7C1440780A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23" y="2565475"/>
            <a:ext cx="5567045" cy="2700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50D0F-28DB-49B8-8F2D-0ABBB585039D}"/>
              </a:ext>
            </a:extLst>
          </p:cNvPr>
          <p:cNvSpPr txBox="1"/>
          <p:nvPr/>
        </p:nvSpPr>
        <p:spPr>
          <a:xfrm>
            <a:off x="6969143" y="5304838"/>
            <a:ext cx="301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 is image data and y is label data.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B3BDA-0AD2-4451-9C83-293D76858C4C}"/>
              </a:ext>
            </a:extLst>
          </p:cNvPr>
          <p:cNvSpPr txBox="1"/>
          <p:nvPr/>
        </p:nvSpPr>
        <p:spPr>
          <a:xfrm>
            <a:off x="5333663" y="1941357"/>
            <a:ext cx="6283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EMNIST digits dataset splits into training dataset and testing dataset. </a:t>
            </a:r>
          </a:p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Load training dataset and testing dataset as well as explore them.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2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9DD2-7650-479C-9400-8DF77DB1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Explore Letters Data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9FD64-AD31-4C5D-996E-5589ADE0D6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624019"/>
            <a:ext cx="3773397" cy="4660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FB3BC1-0B5C-4569-8A60-5EF436CBECE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43" y="2587273"/>
            <a:ext cx="5731510" cy="2814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9F3F5C-D4E0-4541-BD0E-B47B83B0404A}"/>
              </a:ext>
            </a:extLst>
          </p:cNvPr>
          <p:cNvSpPr txBox="1"/>
          <p:nvPr/>
        </p:nvSpPr>
        <p:spPr>
          <a:xfrm>
            <a:off x="5192716" y="1906623"/>
            <a:ext cx="6370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EMNIST letters dataset splits into training dataset and testing dataset. </a:t>
            </a:r>
          </a:p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Load training dataset and testing dataset as well as explore them.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DB4C6-39C3-45C9-8AE3-08AFF4131881}"/>
              </a:ext>
            </a:extLst>
          </p:cNvPr>
          <p:cNvSpPr txBox="1"/>
          <p:nvPr/>
        </p:nvSpPr>
        <p:spPr>
          <a:xfrm>
            <a:off x="6828196" y="5497468"/>
            <a:ext cx="3013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X is image data and y is label data.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53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FD4E-C520-4F9D-8A2D-85BC136A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200" dirty="0"/>
              <a:t>Visualize Digits Data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8D876-73A7-43FA-98EF-49C4FAB9E4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9" y="2753496"/>
            <a:ext cx="5085080" cy="106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CE2A6-8514-448C-BA18-42BB293E11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70" y="1580050"/>
            <a:ext cx="5410291" cy="49277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722A2-75B6-4C94-91BD-E3732E2111FF}"/>
              </a:ext>
            </a:extLst>
          </p:cNvPr>
          <p:cNvSpPr txBox="1"/>
          <p:nvPr/>
        </p:nvSpPr>
        <p:spPr>
          <a:xfrm>
            <a:off x="412239" y="1751274"/>
            <a:ext cx="5055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Using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matplotib.pylot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open-source Python library to display Digits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Reshape image data from MATLAB to </a:t>
            </a:r>
            <a:r>
              <a:rPr lang="en-NZ" sz="16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pyplot</a:t>
            </a:r>
            <a:r>
              <a:rPr lang="en-NZ" sz="16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format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51355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161</TotalTime>
  <Words>828</Words>
  <Application>Microsoft Office PowerPoint</Application>
  <PresentationFormat>Widescreen</PresentationFormat>
  <Paragraphs>119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Calisto MT</vt:lpstr>
      <vt:lpstr>Arial</vt:lpstr>
      <vt:lpstr>Calibri</vt:lpstr>
      <vt:lpstr>Wingdings 2</vt:lpstr>
      <vt:lpstr>Slate</vt:lpstr>
      <vt:lpstr>SD7502 Intelligent Systems Development  Project 1</vt:lpstr>
      <vt:lpstr>Contents:</vt:lpstr>
      <vt:lpstr>The EMNIST Dataset</vt:lpstr>
      <vt:lpstr>Classification Algorithm </vt:lpstr>
      <vt:lpstr>Multi-Classification of Digits and Letters with the EMNIST Dataset</vt:lpstr>
      <vt:lpstr>Load Digits and Letters Data</vt:lpstr>
      <vt:lpstr>Explore Digits Data</vt:lpstr>
      <vt:lpstr>Explore Letters Data</vt:lpstr>
      <vt:lpstr>Visualize Digits Data</vt:lpstr>
      <vt:lpstr>Visualize Letters Data</vt:lpstr>
      <vt:lpstr>Hyperparameter Tuning </vt:lpstr>
      <vt:lpstr>Hyperparameter Tuning </vt:lpstr>
      <vt:lpstr>Running Multiple Models to Find the Top 3 Algorithm</vt:lpstr>
      <vt:lpstr>Performance Testing the Top 3 Algorithm Reload All Dataset</vt:lpstr>
      <vt:lpstr>Performance Testing the Top 3 Algorithm  For Digits Data</vt:lpstr>
      <vt:lpstr>Performance Testing the Top 3 Algorithm  For Letters Data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SD7502 Intelligent Systems Development  Project 1</dc:title>
  <dc:creator>Qiang Zhang</dc:creator>
  <cp:lastModifiedBy>Qiang Zhang</cp:lastModifiedBy>
  <cp:revision>5</cp:revision>
  <dcterms:created xsi:type="dcterms:W3CDTF">2021-09-05T00:52:32Z</dcterms:created>
  <dcterms:modified xsi:type="dcterms:W3CDTF">2021-09-05T03:34:52Z</dcterms:modified>
</cp:coreProperties>
</file>